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1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mela Maciel" initials="TM" lastIdx="1" clrIdx="0">
    <p:extLst>
      <p:ext uri="{19B8F6BF-5375-455C-9EA6-DF929625EA0E}">
        <p15:presenceInfo xmlns:p15="http://schemas.microsoft.com/office/powerpoint/2012/main" userId="S::tamelam@spacecentre.co.uk::7d9eabb4-3e57-4f20-b055-20f7964d9bc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–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DA37D80-6434-44D0-A028-1B22A696006F}" styleName="Light Style 3 –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–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66"/>
    <p:restoredTop sz="94707"/>
  </p:normalViewPr>
  <p:slideViewPr>
    <p:cSldViewPr snapToGrid="0" snapToObjects="1">
      <p:cViewPr varScale="1">
        <p:scale>
          <a:sx n="133" d="100"/>
          <a:sy n="133" d="100"/>
        </p:scale>
        <p:origin x="23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28T16:26:33.465" idx="1">
    <p:pos x="3966" y="3450"/>
    <p:text>check this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E3FA6-0AAF-D240-AB61-E734C4418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F0F2E0-DCA9-1949-8B87-50C1F3BCF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2097D-0438-5B4D-A4BE-76EDAB64D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BE068-0877-3E47-9CB6-C69AF0CBF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5DC0A-7CDC-B140-B53B-0854ACD2E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180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A4431-8CE3-3549-BD75-E6AB49F43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D993B-44AC-BC45-9A55-B7396241B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D2D19-67B4-F744-984B-E7013B32F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00A42-09E8-0B45-8D7C-5D32E161C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F5B9D-DB02-E141-B228-9904DF514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47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DB4E22-D4D7-224F-A203-9061AA71B9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78D407-26F9-1F44-B767-18CB756520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3AD2C-00E1-7147-A36B-0FD558878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FD2DA-1E71-4F4F-A972-4CC5EEF6D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5E28E-A1CE-5343-A2E5-A58137E21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61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FB3EB-5C81-8045-84AE-5881FD74F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C0A14-7006-9948-AE13-3B7246B4B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DA7D2-9AE1-5943-AD1C-44E76B529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C4E10-9F2B-5E4E-834B-8A79F6F6D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1DC9-81F2-C242-9E9F-710AB922D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590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C00E6-FE99-D043-8BD3-BB5984B39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95783-4684-F546-87D6-6A5158B84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5032C-EF22-2145-8D2C-7EA424EA5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7C8BD-9CC5-0244-B7C4-A477487A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A1EBF-4E16-ED4E-A044-BA2A9864C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30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63BA6-7465-0947-8D5C-53325FD25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5BC17-37E8-884F-A66B-559C3CBD3F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49CD90-6190-B948-86F7-CECBB6333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3B5DB4-7D9C-9D4C-8F13-3078E0BC5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907FB1-B5C8-4C40-92F7-70230334F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26AC74-15A0-E14B-9F49-70CC6C4AE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87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1DFE-6C15-8947-98C4-AFE608E15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C5CFE-EC70-714F-B59A-FB402E24E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8D70B5-62F2-FD4C-B463-31A1D683A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8F1734-02BA-2747-98B1-01A7EFF4D4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DFDA30-8630-5A4A-A49D-ACA9B2D7A4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6644F1-7053-7D4A-B387-C1D0AF999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31FA6E-AF47-AA4B-9E98-7E0E6059A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885DE8-10C0-E84B-B7E9-FDA153496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72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C71EB-B7CF-C84D-B2B7-844FC801C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6978AC-4BE0-ED46-B612-B86257B48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8AA69F-BD09-744E-B073-C71DF8FAA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A4079-8BA4-BA43-8F5B-E41365F67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3DB263-3A04-764C-B1CD-8D790CD76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603220-EAA3-0B44-8973-F960FEB1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81070-B79F-4440-B8D2-BD48156E8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149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2806E-E210-6142-9F4A-FE6A1308F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7B6E3-3C80-4148-A79F-1A5BEBE5D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F18DF0-05DD-F045-92C9-8CB51F2266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D1E2D-40B4-B54D-B113-92F06EE8E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CDF5-06D5-DD42-A29B-50A697037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FD404F-AE64-0341-A49F-69E656036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240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C0152-EF4D-B54C-85FB-BE953086C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240785-D2B4-1F45-B1B2-5446A53F51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127B7E-164E-7646-944B-E0B917260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56DB1-62C3-8346-BD0B-BDB34548B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E05577-8269-7A44-9C9D-7B7D5879D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E560E-A511-4047-A5D3-2C963C4A0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600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222173-40FA-3944-BF8F-169A791B1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73F039-BE3B-6F4E-B4AF-4AFC9D256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16766-4B82-1E41-A9E7-8AE3BBBBC5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38534-AE51-5345-A73E-897DFC5D4C5A}" type="datetimeFigureOut">
              <a:rPr lang="en-US" smtClean="0"/>
              <a:t>6/28/20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BBCC1-A2E3-C44D-AC48-107D3AAC83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AB79A-63B9-E948-829F-A2E69C49A8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8F884A-E24D-BB4D-BE50-C188895D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60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hyperlink" Target="https://en.wikipedia.org/wiki/List_of_urban_areas_in_the_Republic_of_%20Ireland_by_population" TargetMode="External"/><Relationship Id="rId7" Type="http://schemas.openxmlformats.org/officeDocument/2006/relationships/hyperlink" Target="https://developer.foursquare.com/" TargetMode="External"/><Relationship Id="rId2" Type="http://schemas.openxmlformats.org/officeDocument/2006/relationships/hyperlink" Target="https://en.wikipedia.org/wiki/List_of_urban_areas_in_the_United_Kingd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.gov.ie/dataset/administrative-areas-osi-national-statutory-boundaries-generalised-20m" TargetMode="External"/><Relationship Id="rId5" Type="http://schemas.openxmlformats.org/officeDocument/2006/relationships/hyperlink" Target="https://statbank.cso.ie/px/pxeirestat/Statire/SelectVarVal/Define.asp?%20maintable=E8001&amp;PLanguage=0" TargetMode="External"/><Relationship Id="rId4" Type="http://schemas.openxmlformats.org/officeDocument/2006/relationships/hyperlink" Target="https://geopy.readthedocs.io/en/stable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many different types of food&#10;&#10;Description automatically generated">
            <a:extLst>
              <a:ext uri="{FF2B5EF4-FFF2-40B4-BE49-F238E27FC236}">
                <a16:creationId xmlns:a16="http://schemas.microsoft.com/office/drawing/2014/main" id="{702C4D52-8B63-2341-83DA-39549D896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1" t="7601" r="2356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C183FF-EFFB-6C48-81C2-C60B90EDD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4762759" cy="3204134"/>
          </a:xfrm>
        </p:spPr>
        <p:txBody>
          <a:bodyPr anchor="b">
            <a:normAutofit/>
          </a:bodyPr>
          <a:lstStyle/>
          <a:p>
            <a:pPr algn="l"/>
            <a:r>
              <a:rPr lang="en-GB" sz="4800" dirty="0"/>
              <a:t>Where to open an Indian restaurant in Ireland?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0C64AA-8177-EA48-AF83-0855C3822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3045507" cy="1208141"/>
          </a:xfrm>
        </p:spPr>
        <p:txBody>
          <a:bodyPr>
            <a:normAutofit/>
          </a:bodyPr>
          <a:lstStyle/>
          <a:p>
            <a:pPr algn="l"/>
            <a:r>
              <a:rPr lang="en-GB" sz="2000" dirty="0"/>
              <a:t>Capstone Project for the IBM Data Science course</a:t>
            </a:r>
          </a:p>
          <a:p>
            <a:pPr algn="l"/>
            <a:r>
              <a:rPr lang="en-GB" sz="2000" dirty="0"/>
              <a:t>Tamela Maciel, June 2020</a:t>
            </a:r>
            <a:endParaRPr lang="en-US" sz="2000" dirty="0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2D1E54-A7C8-EC46-999D-F945DA984FAF}"/>
              </a:ext>
            </a:extLst>
          </p:cNvPr>
          <p:cNvSpPr txBox="1"/>
          <p:nvPr/>
        </p:nvSpPr>
        <p:spPr>
          <a:xfrm>
            <a:off x="8959363" y="6523892"/>
            <a:ext cx="32326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Image credit: Joe mon </a:t>
            </a:r>
            <a:r>
              <a:rPr lang="en-GB" sz="1200" dirty="0" err="1"/>
              <a:t>bkk</a:t>
            </a:r>
            <a:r>
              <a:rPr lang="en-GB" sz="1200" dirty="0"/>
              <a:t>, Wikimedia Commons </a:t>
            </a:r>
          </a:p>
        </p:txBody>
      </p:sp>
    </p:spTree>
    <p:extLst>
      <p:ext uri="{BB962C8B-B14F-4D97-AF65-F5344CB8AC3E}">
        <p14:creationId xmlns:p14="http://schemas.microsoft.com/office/powerpoint/2010/main" val="2062027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380AD67-C5CA-4918-B4BB-C359BB03E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128D5D-552D-CE4F-B4F2-FC66C510D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GB"/>
              <a:t>Where to open an Indian restaurant in Ireland?</a:t>
            </a:r>
            <a:endParaRPr lang="en-US"/>
          </a:p>
        </p:txBody>
      </p:sp>
      <p:pic>
        <p:nvPicPr>
          <p:cNvPr id="5" name="Picture 4" descr="A picture containing cake, looking, train, reef&#10;&#10;Description automatically generated">
            <a:extLst>
              <a:ext uri="{FF2B5EF4-FFF2-40B4-BE49-F238E27FC236}">
                <a16:creationId xmlns:a16="http://schemas.microsoft.com/office/drawing/2014/main" id="{D01F5520-5726-CF41-9E64-BBA7F1AE49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4" r="3855"/>
          <a:stretch/>
        </p:blipFill>
        <p:spPr>
          <a:xfrm>
            <a:off x="20" y="10"/>
            <a:ext cx="4505305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E0FEF-9C49-4347-8D94-EC94CDCB5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216" y="3351276"/>
            <a:ext cx="6595228" cy="2825686"/>
          </a:xfrm>
        </p:spPr>
        <p:txBody>
          <a:bodyPr>
            <a:normAutofit/>
          </a:bodyPr>
          <a:lstStyle/>
          <a:p>
            <a:r>
              <a:rPr lang="en-US" sz="1800" dirty="0"/>
              <a:t>Our client </a:t>
            </a:r>
            <a:r>
              <a:rPr lang="en-GB" sz="1800" dirty="0"/>
              <a:t>runs several successful Indian restaurants in Leicester. </a:t>
            </a:r>
          </a:p>
          <a:p>
            <a:r>
              <a:rPr lang="en-GB" sz="1800" dirty="0"/>
              <a:t>Now seeking opportunities to expand into Ireland. </a:t>
            </a:r>
          </a:p>
          <a:p>
            <a:r>
              <a:rPr lang="en-US" sz="1800" b="1" dirty="0"/>
              <a:t>Three criteria for a successful new Indian restaurant</a:t>
            </a:r>
            <a:r>
              <a:rPr lang="en-US" sz="1800" dirty="0"/>
              <a:t>:</a:t>
            </a:r>
            <a:endParaRPr lang="en-GB" sz="1800" dirty="0"/>
          </a:p>
          <a:p>
            <a:pPr marL="914400" lvl="1" indent="-457200">
              <a:buFont typeface="+mj-lt"/>
              <a:buAutoNum type="arabicPeriod"/>
            </a:pPr>
            <a:r>
              <a:rPr lang="en-GB" sz="1800" dirty="0"/>
              <a:t>A city in Ireland that is similar or larger in relative size compared to Leicester.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1800" dirty="0"/>
              <a:t>A relative lack of Indian restaurants in that city.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1800" dirty="0"/>
              <a:t>A relatively high proportion of residents who are Asian (non-Chinese)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41672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6677F-A7E6-5142-968E-F7F0937BD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en-US" sz="4000" dirty="0"/>
              <a:t>Data – Acquisition and Cleaning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155A5-786B-474D-B67B-E74797FF3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8024"/>
            <a:ext cx="10515600" cy="3694176"/>
          </a:xfrm>
        </p:spPr>
        <p:txBody>
          <a:bodyPr>
            <a:normAutofit/>
          </a:bodyPr>
          <a:lstStyle/>
          <a:p>
            <a:r>
              <a:rPr lang="en-US" sz="2200" dirty="0"/>
              <a:t>Data source:</a:t>
            </a:r>
          </a:p>
          <a:p>
            <a:pPr lvl="1"/>
            <a:r>
              <a:rPr lang="en-US" sz="1800" dirty="0"/>
              <a:t>UK and Irish urban populations from 2011 UK census and 2016 Irish census, scraped from two Wikipedia tables (</a:t>
            </a:r>
            <a:r>
              <a:rPr lang="en-US" sz="1800" dirty="0">
                <a:hlinkClick r:id="rId2"/>
              </a:rPr>
              <a:t>UK</a:t>
            </a:r>
            <a:r>
              <a:rPr lang="en-US" sz="1800" dirty="0"/>
              <a:t>, </a:t>
            </a:r>
            <a:r>
              <a:rPr lang="en-US" sz="1800" dirty="0">
                <a:hlinkClick r:id="rId3"/>
              </a:rPr>
              <a:t>Ireland</a:t>
            </a:r>
            <a:r>
              <a:rPr lang="en-US" sz="1800" dirty="0"/>
              <a:t>) -&gt; 13 Irish cities of similar or larger relative size to Leicester.</a:t>
            </a:r>
          </a:p>
          <a:p>
            <a:pPr lvl="1"/>
            <a:r>
              <a:rPr lang="en-US" sz="1800" dirty="0"/>
              <a:t>City </a:t>
            </a:r>
            <a:r>
              <a:rPr lang="en-US" sz="1800" dirty="0" err="1"/>
              <a:t>centre</a:t>
            </a:r>
            <a:r>
              <a:rPr lang="en-US" sz="1800" dirty="0"/>
              <a:t> locations from </a:t>
            </a:r>
            <a:r>
              <a:rPr lang="en-US" sz="1800" dirty="0" err="1"/>
              <a:t>Nominatim</a:t>
            </a:r>
            <a:r>
              <a:rPr lang="en-US" sz="1800" dirty="0"/>
              <a:t> (via </a:t>
            </a:r>
            <a:r>
              <a:rPr lang="en-US" sz="1800" dirty="0">
                <a:hlinkClick r:id="rId4"/>
              </a:rPr>
              <a:t>python geopy.geocoders</a:t>
            </a:r>
            <a:r>
              <a:rPr lang="en-US" sz="1800" dirty="0"/>
              <a:t>)</a:t>
            </a:r>
          </a:p>
          <a:p>
            <a:pPr lvl="1"/>
            <a:r>
              <a:rPr lang="en-US" sz="1800" dirty="0"/>
              <a:t>Ethnicity of Irish residents, by administrative county, from </a:t>
            </a:r>
            <a:r>
              <a:rPr lang="en-US" sz="1800" dirty="0">
                <a:hlinkClick r:id="rId5"/>
              </a:rPr>
              <a:t>Central Statistics Office website</a:t>
            </a:r>
            <a:r>
              <a:rPr lang="en-US" sz="1800" dirty="0"/>
              <a:t> , along with geographic county boundaries from </a:t>
            </a:r>
            <a:r>
              <a:rPr lang="en-US" sz="1800" dirty="0">
                <a:hlinkClick r:id="rId6"/>
              </a:rPr>
              <a:t>data.gov.ie</a:t>
            </a:r>
            <a:r>
              <a:rPr lang="en-US" sz="1800" dirty="0"/>
              <a:t> -&gt; cities ranked by the proportion of Asian (non-Chinese) residents in their county.</a:t>
            </a:r>
          </a:p>
          <a:p>
            <a:pPr lvl="1"/>
            <a:r>
              <a:rPr lang="en-US" sz="1800" dirty="0"/>
              <a:t>Restaurant frequency, location, and type, per city, from the </a:t>
            </a:r>
            <a:r>
              <a:rPr lang="en-US" sz="1800" dirty="0">
                <a:hlinkClick r:id="rId7"/>
              </a:rPr>
              <a:t>Foursquare API</a:t>
            </a:r>
            <a:r>
              <a:rPr lang="en-US" sz="1800" dirty="0"/>
              <a:t> -&gt; top restaurants per city (range from 3 to 47 restaurants)</a:t>
            </a:r>
          </a:p>
          <a:p>
            <a:r>
              <a:rPr lang="en-US" sz="2200" dirty="0"/>
              <a:t>Final dataset:</a:t>
            </a:r>
          </a:p>
          <a:p>
            <a:pPr lvl="1"/>
            <a:r>
              <a:rPr lang="en-US" sz="1800" dirty="0"/>
              <a:t>13 most populous Irish cities, with 17 key features ranging from population, demographics, and restaurants</a:t>
            </a:r>
          </a:p>
        </p:txBody>
      </p:sp>
    </p:spTree>
    <p:extLst>
      <p:ext uri="{BB962C8B-B14F-4D97-AF65-F5344CB8AC3E}">
        <p14:creationId xmlns:p14="http://schemas.microsoft.com/office/powerpoint/2010/main" val="938815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6677F-A7E6-5142-968E-F7F0937BD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/>
              <a:t>Exploratory Analysis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51097B83-B223-4F6A-B91B-F0D2C29F8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GB" sz="1800" dirty="0"/>
              <a:t>The 13 most populous cities ranked by the percentage of Asian (non-Chinese) residents per administrative county.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3D125B-D747-B24A-9C46-379B83276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195" y="2729397"/>
            <a:ext cx="4660685" cy="3483864"/>
          </a:xfrm>
          <a:prstGeom prst="rect">
            <a:avLst/>
          </a:prstGeom>
        </p:spPr>
      </p:pic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66F1629C-18E3-CC44-B9EB-D17B7148A4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45" r="-1" b="-1"/>
          <a:stretch/>
        </p:blipFill>
        <p:spPr>
          <a:xfrm>
            <a:off x="6416243" y="2729397"/>
            <a:ext cx="5088157" cy="348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774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6677F-A7E6-5142-968E-F7F0937BD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/>
              <a:t>Exploratory Analysis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51097B83-B223-4F6A-B91B-F0D2C29F8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GB" sz="1800" dirty="0"/>
              <a:t>252 restaurants across 13 Irish cities</a:t>
            </a:r>
          </a:p>
          <a:p>
            <a:r>
              <a:rPr lang="en-GB" sz="1800" dirty="0"/>
              <a:t>7.1% are Indian restaurants</a:t>
            </a:r>
          </a:p>
          <a:p>
            <a:r>
              <a:rPr lang="en-GB" sz="1800" dirty="0" err="1"/>
              <a:t>Barchart</a:t>
            </a:r>
            <a:r>
              <a:rPr lang="en-GB" sz="1800" dirty="0"/>
              <a:t>: 13 cities, ranked by the percentage of Indian restaurants within 1.5 kilometres of their city centres. 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6304464D-A037-BA4A-B171-0C24FB2B0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909" y="2676139"/>
            <a:ext cx="4821954" cy="3483864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D0C09E-4319-164D-8E9E-385008DAB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18" y="2676139"/>
            <a:ext cx="5523082" cy="237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51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6677F-A7E6-5142-968E-F7F0937BD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/>
              <a:t>Exploratory Analysis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51097B83-B223-4F6A-B91B-F0D2C29F8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GB" sz="1800" dirty="0"/>
              <a:t>The 13 most populous cities, ranked by their percentage of Asian residents and Indian restaurants. 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9BF0540-A1AF-F04B-AF2A-17C7948EE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80" y="2608764"/>
            <a:ext cx="6702953" cy="4063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97C6896-9864-E545-A465-F155675C7F9C}"/>
              </a:ext>
            </a:extLst>
          </p:cNvPr>
          <p:cNvSpPr txBox="1">
            <a:spLocks/>
          </p:cNvSpPr>
          <p:nvPr/>
        </p:nvSpPr>
        <p:spPr>
          <a:xfrm>
            <a:off x="8303477" y="3595605"/>
            <a:ext cx="2885520" cy="2089317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/>
              <a:t>Shortlist of cities that meets the client’s three criteria:</a:t>
            </a:r>
          </a:p>
          <a:p>
            <a:r>
              <a:rPr lang="en-GB" sz="1500" dirty="0"/>
              <a:t>Swords</a:t>
            </a:r>
          </a:p>
          <a:p>
            <a:r>
              <a:rPr lang="en-GB" sz="1500" dirty="0"/>
              <a:t>Dublin</a:t>
            </a:r>
          </a:p>
          <a:p>
            <a:r>
              <a:rPr lang="en-GB" sz="1500" dirty="0"/>
              <a:t>Galway</a:t>
            </a:r>
          </a:p>
          <a:p>
            <a:r>
              <a:rPr lang="en-GB" sz="1500" dirty="0"/>
              <a:t>Cork</a:t>
            </a:r>
          </a:p>
        </p:txBody>
      </p:sp>
    </p:spTree>
    <p:extLst>
      <p:ext uri="{BB962C8B-B14F-4D97-AF65-F5344CB8AC3E}">
        <p14:creationId xmlns:p14="http://schemas.microsoft.com/office/powerpoint/2010/main" val="2074367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6677F-A7E6-5142-968E-F7F0937BD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/>
              <a:t>City Clustering by Restaurants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155A5-786B-474D-B67B-E74797FF3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K-means clustering of the frequency of 30 unique types of restaurants, per city</a:t>
            </a:r>
          </a:p>
          <a:p>
            <a:r>
              <a:rPr lang="en-US" sz="1800" dirty="0"/>
              <a:t>Dropped 2 cities with &lt;5 restaurants</a:t>
            </a:r>
          </a:p>
          <a:p>
            <a:r>
              <a:rPr lang="en-US" sz="1800" dirty="0"/>
              <a:t>4 clusters for in the least error per cluster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5F41A4-AF4C-A643-8B95-D4C04E6C0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951380"/>
              </p:ext>
            </p:extLst>
          </p:nvPr>
        </p:nvGraphicFramePr>
        <p:xfrm>
          <a:off x="6278275" y="2729397"/>
          <a:ext cx="5364096" cy="3483866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807767">
                  <a:extLst>
                    <a:ext uri="{9D8B030D-6E8A-4147-A177-3AD203B41FA5}">
                      <a16:colId xmlns:a16="http://schemas.microsoft.com/office/drawing/2014/main" val="4279493528"/>
                    </a:ext>
                  </a:extLst>
                </a:gridCol>
                <a:gridCol w="718893">
                  <a:extLst>
                    <a:ext uri="{9D8B030D-6E8A-4147-A177-3AD203B41FA5}">
                      <a16:colId xmlns:a16="http://schemas.microsoft.com/office/drawing/2014/main" val="2335943317"/>
                    </a:ext>
                  </a:extLst>
                </a:gridCol>
                <a:gridCol w="1449685">
                  <a:extLst>
                    <a:ext uri="{9D8B030D-6E8A-4147-A177-3AD203B41FA5}">
                      <a16:colId xmlns:a16="http://schemas.microsoft.com/office/drawing/2014/main" val="3382383982"/>
                    </a:ext>
                  </a:extLst>
                </a:gridCol>
                <a:gridCol w="2387751">
                  <a:extLst>
                    <a:ext uri="{9D8B030D-6E8A-4147-A177-3AD203B41FA5}">
                      <a16:colId xmlns:a16="http://schemas.microsoft.com/office/drawing/2014/main" val="604293989"/>
                    </a:ext>
                  </a:extLst>
                </a:gridCol>
              </a:tblGrid>
              <a:tr h="526135">
                <a:tc>
                  <a:txBody>
                    <a:bodyPr/>
                    <a:lstStyle/>
                    <a:p>
                      <a:r>
                        <a:rPr lang="en-US" sz="1400"/>
                        <a:t>Cluster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No. of cities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Cities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Profile description</a:t>
                      </a:r>
                    </a:p>
                  </a:txBody>
                  <a:tcPr marL="71099" marR="71099" marT="35550" marB="35550"/>
                </a:tc>
                <a:extLst>
                  <a:ext uri="{0D108BD9-81ED-4DB2-BD59-A6C34878D82A}">
                    <a16:rowId xmlns:a16="http://schemas.microsoft.com/office/drawing/2014/main" val="97146984"/>
                  </a:ext>
                </a:extLst>
              </a:tr>
              <a:tr h="526135"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>
                          <a:effectLst/>
                        </a:rPr>
                        <a:t>Carlow, Navan, Dundalk </a:t>
                      </a:r>
                      <a:endParaRPr lang="en-GB" sz="1400"/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>
                          <a:effectLst/>
                        </a:rPr>
                        <a:t>Mid-size cities, popular Chinese-Asian restaurants </a:t>
                      </a:r>
                      <a:endParaRPr lang="en-GB" sz="1400"/>
                    </a:p>
                  </a:txBody>
                  <a:tcPr marL="71099" marR="71099" marT="35550" marB="35550"/>
                </a:tc>
                <a:extLst>
                  <a:ext uri="{0D108BD9-81ED-4DB2-BD59-A6C34878D82A}">
                    <a16:rowId xmlns:a16="http://schemas.microsoft.com/office/drawing/2014/main" val="1015542970"/>
                  </a:ext>
                </a:extLst>
              </a:tr>
              <a:tr h="1166028">
                <a:tc>
                  <a:txBody>
                    <a:bodyPr/>
                    <a:lstStyle/>
                    <a:p>
                      <a:r>
                        <a:rPr lang="en-US" sz="1400"/>
                        <a:t>2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6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>
                          <a:effectLst/>
                        </a:rPr>
                        <a:t>Dublin, Cork, Galway, Limerick, Waterford, Kilkenny </a:t>
                      </a:r>
                      <a:endParaRPr lang="en-GB" sz="1400"/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>
                          <a:effectLst/>
                        </a:rPr>
                        <a:t>Larger cities, popular generic ‘restaurants’ </a:t>
                      </a:r>
                      <a:endParaRPr lang="en-GB" sz="1400"/>
                    </a:p>
                  </a:txBody>
                  <a:tcPr marL="71099" marR="71099" marT="35550" marB="35550"/>
                </a:tc>
                <a:extLst>
                  <a:ext uri="{0D108BD9-81ED-4DB2-BD59-A6C34878D82A}">
                    <a16:rowId xmlns:a16="http://schemas.microsoft.com/office/drawing/2014/main" val="2930835534"/>
                  </a:ext>
                </a:extLst>
              </a:tr>
              <a:tr h="526135">
                <a:tc>
                  <a:txBody>
                    <a:bodyPr/>
                    <a:lstStyle/>
                    <a:p>
                      <a:r>
                        <a:rPr lang="en-US" sz="1400"/>
                        <a:t>3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Swords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>
                          <a:effectLst/>
                        </a:rPr>
                        <a:t>Swords, popular Italian restaurants </a:t>
                      </a:r>
                      <a:endParaRPr lang="en-GB" sz="1400"/>
                    </a:p>
                  </a:txBody>
                  <a:tcPr marL="71099" marR="71099" marT="35550" marB="35550"/>
                </a:tc>
                <a:extLst>
                  <a:ext uri="{0D108BD9-81ED-4DB2-BD59-A6C34878D82A}">
                    <a16:rowId xmlns:a16="http://schemas.microsoft.com/office/drawing/2014/main" val="2611003777"/>
                  </a:ext>
                </a:extLst>
              </a:tr>
              <a:tr h="739433">
                <a:tc>
                  <a:txBody>
                    <a:bodyPr/>
                    <a:lstStyle/>
                    <a:p>
                      <a:r>
                        <a:rPr lang="en-US" sz="1400"/>
                        <a:t>4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1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Drogheda</a:t>
                      </a:r>
                    </a:p>
                  </a:txBody>
                  <a:tcPr marL="71099" marR="71099" marT="35550" marB="355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>
                          <a:effectLst/>
                        </a:rPr>
                        <a:t>Drogheda, popular generic and Mediterranean restaurants </a:t>
                      </a:r>
                      <a:endParaRPr lang="en-GB" sz="1400"/>
                    </a:p>
                  </a:txBody>
                  <a:tcPr marL="71099" marR="71099" marT="35550" marB="35550"/>
                </a:tc>
                <a:extLst>
                  <a:ext uri="{0D108BD9-81ED-4DB2-BD59-A6C34878D82A}">
                    <a16:rowId xmlns:a16="http://schemas.microsoft.com/office/drawing/2014/main" val="385047617"/>
                  </a:ext>
                </a:extLst>
              </a:tr>
            </a:tbl>
          </a:graphicData>
        </a:graphic>
      </p:graphicFrame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07CCB8F5-59C5-2948-9308-EB8D34D436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92" r="2335"/>
          <a:stretch/>
        </p:blipFill>
        <p:spPr>
          <a:xfrm>
            <a:off x="549629" y="2729397"/>
            <a:ext cx="5364096" cy="348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412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6677F-A7E6-5142-968E-F7F0937BD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Recommendations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4B47F111-39E9-0D40-8EA9-C96CD21F39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67" b="-2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876D447-861A-4549-BC22-BE54AAC16EBE}"/>
              </a:ext>
            </a:extLst>
          </p:cNvPr>
          <p:cNvSpPr txBox="1">
            <a:spLocks/>
          </p:cNvSpPr>
          <p:nvPr/>
        </p:nvSpPr>
        <p:spPr>
          <a:xfrm>
            <a:off x="7411453" y="2478024"/>
            <a:ext cx="3872243" cy="3694176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/>
              <a:t>Top three recommendations:</a:t>
            </a:r>
          </a:p>
          <a:p>
            <a:r>
              <a:rPr lang="en-US" sz="1500" b="1" dirty="0"/>
              <a:t>Dublin</a:t>
            </a:r>
            <a:r>
              <a:rPr lang="en-US" sz="1500" dirty="0"/>
              <a:t>: 2.8% Asian population, only 2 Indian restaurants out of 47 (4.3%)</a:t>
            </a:r>
          </a:p>
          <a:p>
            <a:r>
              <a:rPr lang="en-US" sz="1500" b="1" dirty="0"/>
              <a:t>Swords</a:t>
            </a:r>
            <a:r>
              <a:rPr lang="en-US" sz="1500" dirty="0"/>
              <a:t>: 3.2% Asian population, only 1 Indian restaurant out of 9 (11.1%)</a:t>
            </a:r>
          </a:p>
          <a:p>
            <a:r>
              <a:rPr lang="en-US" sz="1500" b="1" dirty="0"/>
              <a:t>Cork</a:t>
            </a:r>
            <a:r>
              <a:rPr lang="en-US" sz="1500" dirty="0"/>
              <a:t>: 2.1% Asian population, only 1 Indian restaurant out of 29 (3.4%)</a:t>
            </a:r>
          </a:p>
          <a:p>
            <a:pPr marL="0" indent="0">
              <a:buNone/>
            </a:pPr>
            <a:r>
              <a:rPr lang="en-US" sz="1800" b="1" dirty="0"/>
              <a:t>Two runners-up:</a:t>
            </a:r>
          </a:p>
          <a:p>
            <a:r>
              <a:rPr lang="en-US" sz="1500" b="1" dirty="0"/>
              <a:t>Galway</a:t>
            </a:r>
            <a:r>
              <a:rPr lang="en-US" sz="1500" dirty="0"/>
              <a:t>: 2.5% Asian population, only 3 Indian restaurants out of 39 (7.7%). But 3rd most common restaurant is an Indian</a:t>
            </a:r>
          </a:p>
          <a:p>
            <a:r>
              <a:rPr lang="en-US" sz="1500" b="1" dirty="0"/>
              <a:t>Limerick</a:t>
            </a:r>
            <a:r>
              <a:rPr lang="en-US" sz="1500" dirty="0"/>
              <a:t>: 1.8% Asian population, only 1 Indian restaurant out of 25 (4%)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1EB5641-3429-A748-9826-A2701FB6B3AA}"/>
              </a:ext>
            </a:extLst>
          </p:cNvPr>
          <p:cNvSpPr txBox="1">
            <a:spLocks/>
          </p:cNvSpPr>
          <p:nvPr/>
        </p:nvSpPr>
        <p:spPr>
          <a:xfrm>
            <a:off x="6199632" y="315468"/>
            <a:ext cx="522434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Best cities to in which to open a new Indian restaurant</a:t>
            </a:r>
          </a:p>
          <a:p>
            <a:r>
              <a:rPr lang="en-US" sz="1800" dirty="0"/>
              <a:t>Based on cluster profiles, and demographics for each city and county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989601-9AAE-684F-B826-C9E0393A2B67}"/>
              </a:ext>
            </a:extLst>
          </p:cNvPr>
          <p:cNvSpPr txBox="1"/>
          <p:nvPr/>
        </p:nvSpPr>
        <p:spPr>
          <a:xfrm>
            <a:off x="908304" y="6256421"/>
            <a:ext cx="6009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Choropleth of the percentage of Asian per administrative county. The final 11 cities are coloured by restaurant cluster. The circle size indicates the percentage of Indian restaurants. </a:t>
            </a:r>
          </a:p>
        </p:txBody>
      </p:sp>
    </p:spTree>
    <p:extLst>
      <p:ext uri="{BB962C8B-B14F-4D97-AF65-F5344CB8AC3E}">
        <p14:creationId xmlns:p14="http://schemas.microsoft.com/office/powerpoint/2010/main" val="797077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many different types of food&#10;&#10;Description automatically generated">
            <a:extLst>
              <a:ext uri="{FF2B5EF4-FFF2-40B4-BE49-F238E27FC236}">
                <a16:creationId xmlns:a16="http://schemas.microsoft.com/office/drawing/2014/main" id="{770E0BA5-EDDC-E045-9436-32B86AD325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98" r="15726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6677F-A7E6-5142-968E-F7F0937BD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en-US" sz="3400" dirty="0"/>
              <a:t>Future investigations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26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155A5-786B-474D-B67B-E74797FF3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463253"/>
            <a:ext cx="5225796" cy="3716333"/>
          </a:xfrm>
        </p:spPr>
        <p:txBody>
          <a:bodyPr anchor="t">
            <a:normAutofit/>
          </a:bodyPr>
          <a:lstStyle/>
          <a:p>
            <a:r>
              <a:rPr lang="en-US" sz="1800" dirty="0"/>
              <a:t>This study limited to demographics and restaurant data on a city-level basis.</a:t>
            </a:r>
          </a:p>
          <a:p>
            <a:r>
              <a:rPr lang="en-US" sz="1800" dirty="0"/>
              <a:t>Our recommendations are a starting point for further analysis that might include:</a:t>
            </a:r>
          </a:p>
          <a:p>
            <a:pPr lvl="1"/>
            <a:r>
              <a:rPr lang="en-US" sz="1600" dirty="0"/>
              <a:t>Property prices and business rates per city</a:t>
            </a:r>
          </a:p>
          <a:p>
            <a:pPr lvl="1"/>
            <a:r>
              <a:rPr lang="en-US" sz="1600" dirty="0"/>
              <a:t>Average disposable income per city </a:t>
            </a:r>
          </a:p>
          <a:p>
            <a:pPr lvl="1"/>
            <a:r>
              <a:rPr lang="en-US" sz="1600" dirty="0"/>
              <a:t>Neighbourhood demographics for a chosen city</a:t>
            </a:r>
          </a:p>
          <a:p>
            <a:pPr lvl="1"/>
            <a:r>
              <a:rPr lang="en-US" sz="1600" dirty="0"/>
              <a:t>Neighbourhood restaurant profile for a chosen city</a:t>
            </a:r>
          </a:p>
          <a:p>
            <a:pPr lvl="1"/>
            <a:r>
              <a:rPr lang="en-US" sz="1600" dirty="0"/>
              <a:t>Historic restaurant data for a chosen city </a:t>
            </a:r>
          </a:p>
          <a:p>
            <a:pPr lvl="1">
              <a:buClr>
                <a:schemeClr val="bg1"/>
              </a:buClr>
            </a:pPr>
            <a:r>
              <a:rPr lang="en-US" sz="1600" dirty="0"/>
              <a:t>(have Indian restaurants opened and failed before?)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843F2E-2C38-4746-98F2-37984A2C9090}"/>
              </a:ext>
            </a:extLst>
          </p:cNvPr>
          <p:cNvSpPr txBox="1"/>
          <p:nvPr/>
        </p:nvSpPr>
        <p:spPr>
          <a:xfrm>
            <a:off x="8959363" y="6523892"/>
            <a:ext cx="32326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Image credit: Joe mon </a:t>
            </a:r>
            <a:r>
              <a:rPr lang="en-GB" sz="1200" dirty="0" err="1">
                <a:solidFill>
                  <a:schemeClr val="bg1"/>
                </a:solidFill>
              </a:rPr>
              <a:t>bkk</a:t>
            </a:r>
            <a:r>
              <a:rPr lang="en-GB" sz="1200" dirty="0">
                <a:solidFill>
                  <a:schemeClr val="bg1"/>
                </a:solidFill>
              </a:rPr>
              <a:t>, Wikimedia Commons </a:t>
            </a:r>
          </a:p>
        </p:txBody>
      </p:sp>
    </p:spTree>
    <p:extLst>
      <p:ext uri="{BB962C8B-B14F-4D97-AF65-F5344CB8AC3E}">
        <p14:creationId xmlns:p14="http://schemas.microsoft.com/office/powerpoint/2010/main" val="720578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666</Words>
  <Application>Microsoft Macintosh PowerPoint</Application>
  <PresentationFormat>Widescreen</PresentationFormat>
  <Paragraphs>77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Where to open an Indian restaurant in Ireland?</vt:lpstr>
      <vt:lpstr>Where to open an Indian restaurant in Ireland?</vt:lpstr>
      <vt:lpstr>Data – Acquisition and Cleaning</vt:lpstr>
      <vt:lpstr>Exploratory Analysis</vt:lpstr>
      <vt:lpstr>Exploratory Analysis</vt:lpstr>
      <vt:lpstr>Exploratory Analysis</vt:lpstr>
      <vt:lpstr>City Clustering by Restaurants</vt:lpstr>
      <vt:lpstr>Recommendations</vt:lpstr>
      <vt:lpstr>Future investigations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to open an Indian restaurant in Ireland?</dc:title>
  <dc:creator>Tamela Maciel</dc:creator>
  <cp:lastModifiedBy>Tamela Maciel</cp:lastModifiedBy>
  <cp:revision>2</cp:revision>
  <dcterms:created xsi:type="dcterms:W3CDTF">2020-06-28T16:07:23Z</dcterms:created>
  <dcterms:modified xsi:type="dcterms:W3CDTF">2020-06-28T16:10:11Z</dcterms:modified>
</cp:coreProperties>
</file>

<file path=docProps/thumbnail.jpeg>
</file>